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A7DF3-1904-40A6-BAC2-599CBE11F5FB}" type="datetimeFigureOut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9F3DB-DEE9-4DDA-8575-D3836FA82F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8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2A58-ADCA-4EC4-898E-9C53346ED9B5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A799-8A13-4E71-B300-D0B5FF0B9DC5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E927-8EF5-45B1-AF0B-14DC139DB52A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C8A40-E0FD-4F68-9948-E4468CB3623B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8FB3C-C016-45DF-A543-1EE9CDEC31A6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CCC5-E6A4-46D9-9B90-E58281F094BC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10735-AF4B-4B4C-9B43-9CD351D3CF4D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0DE3-22A5-4F6B-9773-9BCD211103F7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3E27-FED4-48BA-90A8-06A94BA61579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BA1B2-46B4-4E34-A7B5-6E5229B991C6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2B1C7-04B4-4FA0-9382-4867D42FA2C1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6A0E8-C448-407F-9EAE-3588BE5EB98C}" type="datetime1">
              <a:rPr lang="zh-TW" altLang="en-US" smtClean="0"/>
              <a:t>2023/5/20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1944216"/>
          </a:xfrm>
        </p:spPr>
        <p:txBody>
          <a:bodyPr>
            <a:normAutofit/>
          </a:bodyPr>
          <a:lstStyle/>
          <a:p>
            <a:r>
              <a:rPr lang="en-US" altLang="zh-TW" sz="4000"/>
              <a:t>HISLAB_112</a:t>
            </a:r>
            <a:r>
              <a:rPr lang="zh-TW" altLang="en-US" sz="4000" smtClean="0"/>
              <a:t>碩</a:t>
            </a:r>
            <a:r>
              <a:rPr lang="en-US" altLang="zh-TW" sz="4000" smtClean="0"/>
              <a:t>0_</a:t>
            </a:r>
            <a:r>
              <a:rPr lang="zh-TW" altLang="en-US" sz="4000"/>
              <a:t>讀書</a:t>
            </a:r>
            <a:r>
              <a:rPr lang="zh-TW" altLang="en-US" sz="4000" smtClean="0"/>
              <a:t>會</a:t>
            </a:r>
            <a:r>
              <a:rPr lang="en-US" altLang="zh-TW" sz="4000"/>
              <a:t/>
            </a:r>
            <a:br>
              <a:rPr lang="en-US" altLang="zh-TW" sz="4000"/>
            </a:br>
            <a:r>
              <a:rPr lang="zh-TW" altLang="en-US" sz="4000"/>
              <a:t>單元</a:t>
            </a:r>
            <a:r>
              <a:rPr lang="zh-TW" altLang="en-US" sz="4000" smtClean="0"/>
              <a:t>四 頻率</a:t>
            </a:r>
            <a:r>
              <a:rPr lang="zh-TW" altLang="en-US" sz="4000"/>
              <a:t>上</a:t>
            </a:r>
            <a:r>
              <a:rPr lang="zh-TW" altLang="en-US" sz="4000"/>
              <a:t>的</a:t>
            </a:r>
            <a:r>
              <a:rPr lang="zh-TW" altLang="en-US" sz="4000" smtClean="0"/>
              <a:t>濾波 </a:t>
            </a:r>
            <a:r>
              <a:rPr lang="en-US" altLang="zh-TW" sz="4000" smtClean="0"/>
              <a:t>4-1~4-8</a:t>
            </a:r>
            <a:endParaRPr lang="zh-TW" altLang="en-US" sz="400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5004048" y="4510248"/>
            <a:ext cx="3973040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smtClean="0">
                <a:latin typeface="+mn-lt"/>
              </a:rPr>
              <a:t>Reporter</a:t>
            </a:r>
            <a:r>
              <a:rPr lang="zh-TW" altLang="en-US" sz="3200" smtClean="0">
                <a:latin typeface="+mn-lt"/>
              </a:rPr>
              <a:t> </a:t>
            </a:r>
            <a:r>
              <a:rPr lang="en-US" altLang="zh-TW" sz="3200" smtClean="0">
                <a:latin typeface="+mn-lt"/>
              </a:rPr>
              <a:t>:</a:t>
            </a:r>
            <a:r>
              <a:rPr lang="zh-TW" altLang="en-US" sz="3200" smtClean="0">
                <a:latin typeface="+mn-lt"/>
              </a:rPr>
              <a:t> 翁頊翔</a:t>
            </a:r>
            <a:endParaRPr lang="zh-TW" altLang="en-US" sz="3200">
              <a:latin typeface="+mn-lt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49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 smtClean="0">
                <a:latin typeface="標楷體" pitchFamily="65" charset="-120"/>
                <a:ea typeface="標楷體" pitchFamily="65" charset="-120"/>
              </a:rPr>
              <a:t>離散傅立葉轉換</a:t>
            </a:r>
            <a:endParaRPr lang="zh-TW" altLang="en-US" sz="2800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 smtClean="0"/>
              <a:t>左邊是規律的一個</a:t>
            </a:r>
            <a:r>
              <a:rPr lang="zh-TW" altLang="en-US" sz="2400"/>
              <a:t>函</a:t>
            </a:r>
            <a:r>
              <a:rPr lang="zh-TW" altLang="en-US" sz="2400" smtClean="0"/>
              <a:t>式，轉換</a:t>
            </a:r>
            <a:r>
              <a:rPr lang="zh-TW" altLang="en-US" sz="2400"/>
              <a:t>完</a:t>
            </a:r>
            <a:r>
              <a:rPr lang="zh-TW" altLang="en-US" sz="2400" smtClean="0"/>
              <a:t>之後可看出此頻率都</a:t>
            </a:r>
            <a:r>
              <a:rPr lang="zh-TW" altLang="en-US" sz="2400"/>
              <a:t>集中在一個點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71056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12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/>
              <a:t>迴旋積</a:t>
            </a:r>
            <a:r>
              <a:rPr lang="en-US" altLang="zh-TW" sz="2800" b="1"/>
              <a:t>(</a:t>
            </a:r>
            <a:r>
              <a:rPr lang="zh-TW" altLang="en-US" sz="2800" b="1"/>
              <a:t>卷積</a:t>
            </a:r>
            <a:r>
              <a:rPr lang="en-US" altLang="zh-TW" sz="2800" b="1"/>
              <a:t>)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迴旋</a:t>
            </a:r>
            <a:r>
              <a:rPr lang="zh-TW" altLang="en-US" sz="2400" smtClean="0"/>
              <a:t>積是用來做 </a:t>
            </a:r>
            <a:r>
              <a:rPr lang="en-US" altLang="zh-TW" sz="2400" smtClean="0"/>
              <a:t>matched filter</a:t>
            </a:r>
            <a:r>
              <a:rPr lang="zh-TW" altLang="en-US" sz="2400" smtClean="0"/>
              <a:t> 的</a:t>
            </a:r>
            <a:r>
              <a:rPr lang="zh-TW" altLang="en-US" sz="2400"/>
              <a:t>一個操作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80" y="2384304"/>
            <a:ext cx="8046343" cy="390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39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/>
              <a:t>迴旋積</a:t>
            </a:r>
            <a:r>
              <a:rPr lang="en-US" altLang="zh-TW" sz="2800" b="1"/>
              <a:t>(</a:t>
            </a:r>
            <a:r>
              <a:rPr lang="zh-TW" altLang="en-US" sz="2800" b="1"/>
              <a:t>卷積</a:t>
            </a:r>
            <a:r>
              <a:rPr lang="en-US" altLang="zh-TW" sz="2800" b="1"/>
              <a:t>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57150"/>
            <a:ext cx="6696744" cy="195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67" y="3241535"/>
            <a:ext cx="5686425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38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70320" y="1124744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上</a:t>
            </a:r>
            <a:r>
              <a:rPr lang="zh-TW" altLang="en-US" sz="2400" smtClean="0"/>
              <a:t>下兩</a:t>
            </a:r>
            <a:r>
              <a:rPr lang="zh-TW" altLang="en-US" sz="2400"/>
              <a:t>個</a:t>
            </a:r>
            <a:r>
              <a:rPr lang="zh-TW" altLang="en-US" sz="2400" smtClean="0"/>
              <a:t>公式最大</a:t>
            </a:r>
            <a:r>
              <a:rPr lang="zh-TW" altLang="en-US" sz="2400"/>
              <a:t>的</a:t>
            </a:r>
            <a:r>
              <a:rPr lang="zh-TW" altLang="en-US" sz="2400" smtClean="0"/>
              <a:t>差別就是</a:t>
            </a:r>
            <a:r>
              <a:rPr lang="zh-TW" altLang="en-US" sz="2400"/>
              <a:t>在積分符號</a:t>
            </a:r>
            <a:r>
              <a:rPr lang="zh-TW" altLang="en-US" sz="2400"/>
              <a:t>裡面</a:t>
            </a:r>
            <a:r>
              <a:rPr lang="zh-TW" altLang="en-US" sz="2400" smtClean="0"/>
              <a:t>的 </a:t>
            </a:r>
            <a:r>
              <a:rPr lang="en-US" altLang="zh-TW" sz="2400" smtClean="0"/>
              <a:t>f</a:t>
            </a:r>
            <a:r>
              <a:rPr lang="zh-TW" altLang="en-US" sz="2400" smtClean="0"/>
              <a:t> 被</a:t>
            </a:r>
            <a:r>
              <a:rPr lang="zh-TW" altLang="en-US" sz="2400"/>
              <a:t>換</a:t>
            </a:r>
            <a:r>
              <a:rPr lang="zh-TW" altLang="en-US" sz="2400" smtClean="0"/>
              <a:t>成 </a:t>
            </a:r>
            <a:r>
              <a:rPr lang="en-US" altLang="zh-TW" sz="2400" smtClean="0"/>
              <a:t>F</a:t>
            </a:r>
            <a:r>
              <a:rPr lang="zh-TW" altLang="en-US" sz="2400" smtClean="0"/>
              <a:t>，</a:t>
            </a:r>
            <a:r>
              <a:rPr lang="en-US" altLang="zh-TW" sz="2400" smtClean="0"/>
              <a:t>exponential</a:t>
            </a:r>
            <a:r>
              <a:rPr lang="zh-TW" altLang="en-US" sz="2400" smtClean="0"/>
              <a:t> 頭</a:t>
            </a:r>
            <a:r>
              <a:rPr lang="zh-TW" altLang="en-US" sz="2400"/>
              <a:t>上的這個</a:t>
            </a:r>
            <a:r>
              <a:rPr lang="zh-TW" altLang="en-US" sz="2400"/>
              <a:t>負</a:t>
            </a:r>
            <a:r>
              <a:rPr lang="zh-TW" altLang="en-US" sz="2400" smtClean="0"/>
              <a:t>的 </a:t>
            </a:r>
            <a:r>
              <a:rPr lang="en-US" altLang="zh-TW" sz="2400" smtClean="0"/>
              <a:t>j</a:t>
            </a:r>
            <a:r>
              <a:rPr lang="zh-TW" altLang="en-US" sz="2400" smtClean="0"/>
              <a:t> 變成</a:t>
            </a:r>
            <a:r>
              <a:rPr lang="zh-TW" altLang="en-US" sz="2400"/>
              <a:t>正</a:t>
            </a:r>
            <a:r>
              <a:rPr lang="zh-TW" altLang="en-US" sz="2400" smtClean="0"/>
              <a:t>的 </a:t>
            </a:r>
            <a:r>
              <a:rPr lang="en-US" altLang="zh-TW" sz="2400" smtClean="0"/>
              <a:t>j</a:t>
            </a:r>
            <a:endParaRPr lang="en-US" altLang="zh-TW" sz="240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8" y="2564904"/>
            <a:ext cx="74676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6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70320" y="1124744"/>
            <a:ext cx="7859216" cy="4525963"/>
          </a:xfrm>
        </p:spPr>
        <p:txBody>
          <a:bodyPr>
            <a:normAutofit/>
          </a:bodyPr>
          <a:lstStyle/>
          <a:p>
            <a:r>
              <a:rPr lang="en-US" altLang="zh-TW" sz="2400" smtClean="0"/>
              <a:t>Summation</a:t>
            </a:r>
            <a:r>
              <a:rPr lang="zh-TW" altLang="en-US" sz="2400" smtClean="0"/>
              <a:t> 的部分前面必須</a:t>
            </a:r>
            <a:r>
              <a:rPr lang="zh-TW" altLang="en-US" sz="2400"/>
              <a:t>要</a:t>
            </a:r>
            <a:r>
              <a:rPr lang="zh-TW" altLang="en-US" sz="2400" smtClean="0"/>
              <a:t>除以 </a:t>
            </a:r>
            <a:r>
              <a:rPr lang="en-US" altLang="zh-TW" sz="2400" smtClean="0"/>
              <a:t>MN</a:t>
            </a:r>
            <a:r>
              <a:rPr lang="zh-TW" altLang="en-US" sz="2400" smtClean="0"/>
              <a:t> 做正規</a:t>
            </a:r>
            <a:r>
              <a:rPr lang="zh-TW" altLang="en-US" sz="2400"/>
              <a:t>化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0" y="2348880"/>
            <a:ext cx="8027160" cy="2900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47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二維</a:t>
            </a:r>
            <a:r>
              <a:rPr lang="zh-TW" altLang="en-US" sz="2800"/>
              <a:t>傅立葉</a:t>
            </a:r>
            <a:r>
              <a:rPr lang="zh-TW" altLang="en-US" sz="2800" smtClean="0"/>
              <a:t>轉換性質</a:t>
            </a:r>
            <a:endParaRPr lang="en-US" altLang="zh-TW" sz="2800" b="1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平移</a:t>
            </a:r>
            <a:r>
              <a:rPr lang="zh-TW" altLang="en-US" sz="2400"/>
              <a:t>的</a:t>
            </a:r>
            <a:r>
              <a:rPr lang="zh-TW" altLang="en-US" sz="2400" smtClean="0"/>
              <a:t>特性：</a:t>
            </a:r>
            <a:r>
              <a:rPr lang="zh-TW" altLang="en-US" sz="2400"/>
              <a:t>如果我們在傅立葉</a:t>
            </a:r>
            <a:r>
              <a:rPr lang="zh-TW" altLang="en-US" sz="2400"/>
              <a:t>空間</a:t>
            </a:r>
            <a:r>
              <a:rPr lang="zh-TW" altLang="en-US" sz="2400" smtClean="0"/>
              <a:t>上去</a:t>
            </a:r>
            <a:r>
              <a:rPr lang="zh-TW" altLang="en-US" sz="2400"/>
              <a:t>乘上</a:t>
            </a:r>
            <a:r>
              <a:rPr lang="zh-TW" altLang="en-US" sz="2400"/>
              <a:t>一個</a:t>
            </a:r>
            <a:r>
              <a:rPr lang="en-US" altLang="zh-TW" sz="2400" smtClean="0"/>
              <a:t>exponential</a:t>
            </a:r>
            <a:r>
              <a:rPr lang="zh-TW" altLang="en-US" sz="2400" smtClean="0"/>
              <a:t>，轉</a:t>
            </a:r>
            <a:r>
              <a:rPr lang="zh-TW" altLang="en-US" sz="2400"/>
              <a:t>回時間</a:t>
            </a:r>
            <a:r>
              <a:rPr lang="zh-TW" altLang="en-US" sz="2400"/>
              <a:t>的</a:t>
            </a:r>
            <a:r>
              <a:rPr lang="zh-TW" altLang="en-US" sz="2400" smtClean="0"/>
              <a:t>頻率就是 </a:t>
            </a:r>
            <a:r>
              <a:rPr lang="en-US" altLang="zh-TW" sz="2400" smtClean="0"/>
              <a:t>x0</a:t>
            </a:r>
            <a:r>
              <a:rPr lang="zh-TW" altLang="en-US" sz="2400" smtClean="0"/>
              <a:t> 跟 </a:t>
            </a:r>
            <a:r>
              <a:rPr lang="en-US" altLang="zh-TW" sz="2400" smtClean="0"/>
              <a:t>y0</a:t>
            </a:r>
            <a:r>
              <a:rPr lang="zh-TW" altLang="en-US" sz="2400" smtClean="0"/>
              <a:t> 的</a:t>
            </a:r>
            <a:r>
              <a:rPr lang="zh-TW" altLang="en-US" sz="2400"/>
              <a:t>一個位移</a:t>
            </a:r>
          </a:p>
          <a:p>
            <a:endParaRPr lang="zh-TW" altLang="en-US" sz="240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44952"/>
            <a:ext cx="8208912" cy="2433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0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二維</a:t>
            </a:r>
            <a:r>
              <a:rPr lang="zh-TW" altLang="en-US" sz="2800"/>
              <a:t>傅立葉</a:t>
            </a:r>
            <a:r>
              <a:rPr lang="zh-TW" altLang="en-US" sz="2800" smtClean="0"/>
              <a:t>轉換性質</a:t>
            </a:r>
            <a:endParaRPr lang="en-US" altLang="zh-TW" sz="2800" b="1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" y="2780928"/>
            <a:ext cx="790575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/>
              <a:t>平移</a:t>
            </a:r>
            <a:r>
              <a:rPr lang="zh-TW" altLang="en-US" sz="2400" smtClean="0"/>
              <a:t>之後較</a:t>
            </a:r>
            <a:r>
              <a:rPr lang="zh-TW" altLang="en-US" sz="2400"/>
              <a:t>容易</a:t>
            </a:r>
            <a:r>
              <a:rPr lang="zh-TW" altLang="en-US" sz="2400" smtClean="0"/>
              <a:t>看出傅立葉轉換的結果</a:t>
            </a:r>
            <a:endParaRPr lang="zh-TW" altLang="en-US" sz="240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8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二維</a:t>
            </a:r>
            <a:r>
              <a:rPr lang="zh-TW" altLang="en-US" sz="2800"/>
              <a:t>傅立葉</a:t>
            </a:r>
            <a:r>
              <a:rPr lang="zh-TW" altLang="en-US" sz="2800" smtClean="0"/>
              <a:t>轉換性質</a:t>
            </a:r>
            <a:endParaRPr lang="en-US" altLang="zh-TW" sz="2800" b="1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用傅立葉</a:t>
            </a:r>
            <a:r>
              <a:rPr lang="zh-TW" altLang="en-US" sz="2400"/>
              <a:t>轉換</a:t>
            </a:r>
            <a:r>
              <a:rPr lang="zh-TW" altLang="en-US" sz="2400" smtClean="0"/>
              <a:t>完後在</a:t>
            </a:r>
            <a:r>
              <a:rPr lang="zh-TW" altLang="en-US" sz="2400"/>
              <a:t>頻率域</a:t>
            </a:r>
            <a:r>
              <a:rPr lang="zh-TW" altLang="en-US" sz="2400"/>
              <a:t>上面</a:t>
            </a:r>
            <a:r>
              <a:rPr lang="zh-TW" altLang="en-US" sz="2400" smtClean="0"/>
              <a:t>就是 </a:t>
            </a:r>
            <a:r>
              <a:rPr lang="en-US" altLang="zh-TW" sz="2400" smtClean="0"/>
              <a:t>ω</a:t>
            </a:r>
            <a:r>
              <a:rPr lang="zh-TW" altLang="en-US" sz="2400" smtClean="0"/>
              <a:t> 跟 </a:t>
            </a:r>
            <a:r>
              <a:rPr lang="en-US" altLang="zh-TW" sz="2400" smtClean="0"/>
              <a:t>φ</a:t>
            </a:r>
            <a:r>
              <a:rPr lang="zh-TW" altLang="en-US" sz="2400" smtClean="0"/>
              <a:t> 同樣</a:t>
            </a:r>
            <a:r>
              <a:rPr lang="zh-TW" altLang="en-US" sz="2400"/>
              <a:t>加</a:t>
            </a:r>
            <a:r>
              <a:rPr lang="zh-TW" altLang="en-US" sz="2400" smtClean="0"/>
              <a:t>一個 </a:t>
            </a:r>
            <a:r>
              <a:rPr lang="en-US" altLang="zh-TW" sz="2400" smtClean="0"/>
              <a:t>θ</a:t>
            </a:r>
            <a:r>
              <a:rPr lang="en-US" altLang="zh-TW" sz="1800" smtClean="0"/>
              <a:t>0</a:t>
            </a:r>
            <a:r>
              <a:rPr lang="zh-TW" altLang="en-US" sz="2400" smtClean="0"/>
              <a:t> 的</a:t>
            </a:r>
            <a:r>
              <a:rPr lang="zh-TW" altLang="en-US" sz="2400"/>
              <a:t>一個旋轉</a:t>
            </a:r>
          </a:p>
          <a:p>
            <a:endParaRPr lang="zh-TW" altLang="en-US" sz="240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41472"/>
            <a:ext cx="688657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8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二維</a:t>
            </a:r>
            <a:r>
              <a:rPr lang="zh-TW" altLang="en-US" sz="2800"/>
              <a:t>傅立葉</a:t>
            </a:r>
            <a:r>
              <a:rPr lang="zh-TW" altLang="en-US" sz="2800" smtClean="0"/>
              <a:t>轉換性質</a:t>
            </a:r>
            <a:endParaRPr lang="en-US" altLang="zh-TW" sz="2800" b="1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如果本來的信號它具有</a:t>
            </a:r>
            <a:r>
              <a:rPr lang="zh-TW" altLang="en-US" sz="2400"/>
              <a:t>週期</a:t>
            </a:r>
            <a:r>
              <a:rPr lang="zh-TW" altLang="en-US" sz="2400" smtClean="0"/>
              <a:t>性，透過</a:t>
            </a:r>
            <a:r>
              <a:rPr lang="zh-TW" altLang="en-US" sz="2400"/>
              <a:t>加上</a:t>
            </a:r>
            <a:r>
              <a:rPr lang="en-US" altLang="zh-TW" sz="2400" smtClean="0"/>
              <a:t>k1M</a:t>
            </a:r>
            <a:r>
              <a:rPr lang="zh-TW" altLang="en-US" sz="2400"/>
              <a:t>，</a:t>
            </a:r>
            <a:r>
              <a:rPr lang="en-US" altLang="zh-TW" sz="2400" smtClean="0"/>
              <a:t>y</a:t>
            </a:r>
            <a:r>
              <a:rPr lang="zh-TW" altLang="en-US" sz="2400"/>
              <a:t>軸</a:t>
            </a:r>
            <a:r>
              <a:rPr lang="zh-TW" altLang="en-US" sz="2400"/>
              <a:t>加上</a:t>
            </a:r>
            <a:r>
              <a:rPr lang="en-US" altLang="zh-TW" sz="2400" smtClean="0"/>
              <a:t>k2N</a:t>
            </a:r>
            <a:r>
              <a:rPr lang="zh-TW" altLang="en-US" sz="2400" smtClean="0"/>
              <a:t>，會</a:t>
            </a:r>
            <a:r>
              <a:rPr lang="zh-TW" altLang="en-US" sz="2400"/>
              <a:t>跟原來</a:t>
            </a:r>
            <a:r>
              <a:rPr lang="zh-TW" altLang="en-US" sz="2400"/>
              <a:t>的</a:t>
            </a:r>
            <a:r>
              <a:rPr lang="zh-TW" altLang="en-US" sz="2400" smtClean="0"/>
              <a:t>信號是一樣的</a:t>
            </a:r>
            <a:endParaRPr lang="zh-TW" altLang="en-US" sz="240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08920"/>
            <a:ext cx="7230134" cy="303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8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二維</a:t>
            </a:r>
            <a:r>
              <a:rPr lang="zh-TW" altLang="en-US" sz="2800"/>
              <a:t>傅立葉</a:t>
            </a:r>
            <a:r>
              <a:rPr lang="zh-TW" altLang="en-US" sz="2800" smtClean="0"/>
              <a:t>轉換性質</a:t>
            </a:r>
            <a:endParaRPr lang="en-US" altLang="zh-TW" sz="2800" b="1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 smtClean="0"/>
              <a:t>通常會進行資料</a:t>
            </a:r>
            <a:r>
              <a:rPr lang="zh-TW" altLang="en-US" sz="2400"/>
              <a:t>的</a:t>
            </a:r>
            <a:r>
              <a:rPr lang="zh-TW" altLang="en-US" sz="2400" smtClean="0"/>
              <a:t>移位，盡量</a:t>
            </a:r>
            <a:r>
              <a:rPr lang="zh-TW" altLang="en-US" sz="2400"/>
              <a:t>把這個最強的一個</a:t>
            </a:r>
            <a:r>
              <a:rPr lang="zh-TW" altLang="en-US" sz="2400"/>
              <a:t>部分</a:t>
            </a:r>
            <a:r>
              <a:rPr lang="zh-TW" altLang="en-US" sz="2400" smtClean="0"/>
              <a:t>放在中間，方便</a:t>
            </a:r>
            <a:r>
              <a:rPr lang="zh-TW" altLang="en-US" sz="2400"/>
              <a:t>於顯示</a:t>
            </a:r>
            <a:r>
              <a:rPr lang="zh-TW" altLang="en-US" sz="2400"/>
              <a:t>的</a:t>
            </a:r>
            <a:r>
              <a:rPr lang="zh-TW" altLang="en-US" sz="2400" smtClean="0"/>
              <a:t>目的</a:t>
            </a:r>
            <a:endParaRPr lang="en-US" altLang="zh-TW" sz="2400" smtClean="0"/>
          </a:p>
          <a:p>
            <a:pPr lvl="1"/>
            <a:r>
              <a:rPr lang="zh-TW" altLang="en-US" sz="2000"/>
              <a:t>把時間</a:t>
            </a:r>
            <a:r>
              <a:rPr lang="zh-TW" altLang="en-US" sz="2000"/>
              <a:t>上</a:t>
            </a:r>
            <a:r>
              <a:rPr lang="zh-TW" altLang="en-US" sz="2000" smtClean="0"/>
              <a:t>的  </a:t>
            </a:r>
            <a:r>
              <a:rPr lang="en-US" altLang="zh-TW" sz="2000" smtClean="0"/>
              <a:t>f(x) </a:t>
            </a:r>
            <a:r>
              <a:rPr lang="zh-TW" altLang="en-US" sz="2000" smtClean="0"/>
              <a:t>乘</a:t>
            </a:r>
            <a:r>
              <a:rPr lang="zh-TW" altLang="en-US" sz="2000"/>
              <a:t>上</a:t>
            </a:r>
            <a:r>
              <a:rPr lang="en-US" altLang="zh-TW" sz="2000"/>
              <a:t>exponential</a:t>
            </a:r>
            <a:r>
              <a:rPr lang="zh-TW" altLang="en-US" sz="2000"/>
              <a:t>的</a:t>
            </a:r>
            <a:r>
              <a:rPr lang="zh-TW" altLang="en-US" sz="2000" smtClean="0"/>
              <a:t>函數</a:t>
            </a:r>
            <a:endParaRPr lang="en-US" altLang="zh-TW" sz="2000" smtClean="0"/>
          </a:p>
          <a:p>
            <a:pPr lvl="1"/>
            <a:r>
              <a:rPr lang="zh-TW" altLang="en-US" sz="2000" smtClean="0"/>
              <a:t>把 </a:t>
            </a:r>
            <a:r>
              <a:rPr lang="en-US" altLang="zh-TW" sz="2000" smtClean="0"/>
              <a:t>f(x</a:t>
            </a:r>
            <a:r>
              <a:rPr lang="en-US" altLang="zh-TW" sz="2000"/>
              <a:t>)</a:t>
            </a:r>
            <a:r>
              <a:rPr lang="zh-TW" altLang="en-US" sz="2000"/>
              <a:t>乘</a:t>
            </a:r>
            <a:r>
              <a:rPr lang="zh-TW" altLang="en-US" sz="2000" smtClean="0"/>
              <a:t>上</a:t>
            </a:r>
            <a:r>
              <a:rPr lang="en-US" altLang="zh-TW" sz="2000" smtClean="0"/>
              <a:t>-</a:t>
            </a:r>
            <a:r>
              <a:rPr lang="en-US" altLang="zh-TW" sz="2000"/>
              <a:t>1</a:t>
            </a:r>
            <a:r>
              <a:rPr lang="zh-TW" altLang="en-US" sz="2000"/>
              <a:t>的</a:t>
            </a:r>
            <a:r>
              <a:rPr lang="en-US" altLang="zh-TW" sz="2000"/>
              <a:t>x</a:t>
            </a:r>
            <a:r>
              <a:rPr lang="zh-TW" altLang="en-US" sz="2000"/>
              <a:t>次方</a:t>
            </a:r>
          </a:p>
          <a:p>
            <a:pPr lvl="1"/>
            <a:endParaRPr lang="zh-TW" altLang="en-US" sz="2000"/>
          </a:p>
          <a:p>
            <a:endParaRPr lang="zh-TW" altLang="en-US" sz="240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84" y="3501008"/>
            <a:ext cx="74295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8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 smtClean="0">
                <a:latin typeface="標楷體" pitchFamily="65" charset="-120"/>
                <a:ea typeface="標楷體" pitchFamily="65" charset="-120"/>
              </a:rPr>
              <a:t>學習目標與大綱</a:t>
            </a:r>
            <a:endParaRPr lang="zh-TW" altLang="en-US" sz="2800" b="1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44" y="2564904"/>
            <a:ext cx="7539847" cy="285052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8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二維</a:t>
            </a:r>
            <a:r>
              <a:rPr lang="zh-TW" altLang="en-US" sz="2800"/>
              <a:t>傅立葉</a:t>
            </a:r>
            <a:r>
              <a:rPr lang="zh-TW" altLang="en-US" sz="2800" smtClean="0"/>
              <a:t>轉換性質</a:t>
            </a:r>
            <a:endParaRPr lang="en-US" altLang="zh-TW" sz="2800" b="1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en-US" altLang="zh-TW" sz="2400"/>
              <a:t>M</a:t>
            </a:r>
            <a:r>
              <a:rPr lang="zh-TW" altLang="en-US" sz="2400"/>
              <a:t>跟</a:t>
            </a:r>
            <a:r>
              <a:rPr lang="en-US" altLang="zh-TW" sz="2400" smtClean="0"/>
              <a:t>N</a:t>
            </a:r>
            <a:r>
              <a:rPr lang="zh-TW" altLang="en-US" sz="2400"/>
              <a:t>是</a:t>
            </a:r>
            <a:r>
              <a:rPr lang="zh-TW" altLang="en-US" sz="2400" smtClean="0"/>
              <a:t>週期，也就是把</a:t>
            </a:r>
            <a:r>
              <a:rPr lang="en-US" altLang="zh-TW" sz="2400" smtClean="0"/>
              <a:t>μ</a:t>
            </a:r>
            <a:r>
              <a:rPr lang="zh-TW" altLang="en-US" sz="2400"/>
              <a:t>軸跟</a:t>
            </a:r>
            <a:r>
              <a:rPr lang="en-US" altLang="zh-TW" sz="2400"/>
              <a:t>v</a:t>
            </a:r>
            <a:r>
              <a:rPr lang="zh-TW" altLang="en-US" sz="2400"/>
              <a:t>軸這兩個</a:t>
            </a:r>
            <a:r>
              <a:rPr lang="zh-TW" altLang="en-US" sz="2400"/>
              <a:t>都</a:t>
            </a:r>
            <a:r>
              <a:rPr lang="zh-TW" altLang="en-US" sz="2400" smtClean="0"/>
              <a:t>經過半個週期的操作</a:t>
            </a:r>
            <a:endParaRPr lang="zh-TW" altLang="en-US" sz="2400"/>
          </a:p>
          <a:p>
            <a:endParaRPr lang="zh-TW" altLang="en-US" sz="240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793688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1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二維</a:t>
            </a:r>
            <a:r>
              <a:rPr lang="zh-TW" altLang="en-US" sz="2800"/>
              <a:t>傅立葉</a:t>
            </a:r>
            <a:r>
              <a:rPr lang="zh-TW" altLang="en-US" sz="2800" smtClean="0"/>
              <a:t>轉換性質</a:t>
            </a:r>
            <a:endParaRPr lang="en-US" altLang="zh-TW" sz="2800" b="1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1988840"/>
            <a:ext cx="810028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5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二維</a:t>
            </a:r>
            <a:r>
              <a:rPr lang="zh-TW" altLang="en-US" sz="2800"/>
              <a:t>傅立葉</a:t>
            </a:r>
            <a:r>
              <a:rPr lang="zh-TW" altLang="en-US" sz="2800" smtClean="0"/>
              <a:t>轉換性質</a:t>
            </a:r>
            <a:endParaRPr lang="en-US" altLang="zh-TW" sz="2800" b="1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8208912" cy="401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37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傅立葉頻譜跟相位角</a:t>
            </a:r>
            <a:endParaRPr lang="en-US" altLang="zh-TW" sz="2800" b="1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01696" y="1340768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功率</a:t>
            </a:r>
            <a:r>
              <a:rPr lang="zh-TW" altLang="en-US" sz="2400"/>
              <a:t>頻</a:t>
            </a:r>
            <a:r>
              <a:rPr lang="zh-TW" altLang="en-US" sz="2400" smtClean="0"/>
              <a:t>譜定義：從</a:t>
            </a:r>
            <a:r>
              <a:rPr lang="zh-TW" altLang="en-US" sz="2400"/>
              <a:t>通訊的角度</a:t>
            </a:r>
            <a:r>
              <a:rPr lang="zh-TW" altLang="en-US" sz="2400"/>
              <a:t>來</a:t>
            </a:r>
            <a:r>
              <a:rPr lang="zh-TW" altLang="en-US" sz="2400" smtClean="0"/>
              <a:t>的，一般</a:t>
            </a:r>
            <a:r>
              <a:rPr lang="zh-TW" altLang="en-US" sz="2400"/>
              <a:t>來講它是</a:t>
            </a:r>
            <a:r>
              <a:rPr lang="zh-TW" altLang="en-US" sz="2400"/>
              <a:t>在</a:t>
            </a:r>
            <a:r>
              <a:rPr lang="zh-TW" altLang="en-US" sz="2400" smtClean="0"/>
              <a:t>定義這個信號它的</a:t>
            </a:r>
            <a:r>
              <a:rPr lang="zh-TW" altLang="en-US" sz="2400"/>
              <a:t>強度是</a:t>
            </a:r>
            <a:r>
              <a:rPr lang="zh-TW" altLang="en-US" sz="2400"/>
              <a:t>有</a:t>
            </a:r>
            <a:r>
              <a:rPr lang="zh-TW" altLang="en-US" sz="2400" smtClean="0"/>
              <a:t>多少</a:t>
            </a:r>
            <a:endParaRPr lang="en-US" altLang="zh-TW" sz="2400" smtClean="0"/>
          </a:p>
          <a:p>
            <a:r>
              <a:rPr lang="zh-TW" altLang="en-US" sz="2400" smtClean="0"/>
              <a:t>影像上定義：它的背景參數值在能量、功率上有</a:t>
            </a:r>
            <a:r>
              <a:rPr lang="zh-TW" altLang="en-US" sz="2400"/>
              <a:t>多</a:t>
            </a:r>
            <a:r>
              <a:rPr lang="zh-TW" altLang="en-US" sz="2400" smtClean="0"/>
              <a:t>強</a:t>
            </a:r>
            <a:endParaRPr lang="en-US" altLang="zh-TW" sz="2400" smtClean="0"/>
          </a:p>
          <a:p>
            <a:r>
              <a:rPr lang="zh-TW" altLang="en-US" sz="2400"/>
              <a:t>實數</a:t>
            </a:r>
            <a:r>
              <a:rPr lang="zh-TW" altLang="en-US" sz="2400" smtClean="0"/>
              <a:t>軸 </a:t>
            </a:r>
            <a:r>
              <a:rPr lang="en-US" altLang="zh-TW" sz="2400" smtClean="0"/>
              <a:t>R</a:t>
            </a:r>
            <a:r>
              <a:rPr lang="zh-TW" altLang="en-US" sz="2400" smtClean="0"/>
              <a:t> 的</a:t>
            </a:r>
            <a:r>
              <a:rPr lang="en-US" altLang="zh-TW" sz="2400"/>
              <a:t>(u,v)</a:t>
            </a:r>
            <a:r>
              <a:rPr lang="zh-TW" altLang="en-US" sz="2400"/>
              <a:t>的</a:t>
            </a:r>
            <a:r>
              <a:rPr lang="zh-TW" altLang="en-US" sz="2400" smtClean="0"/>
              <a:t>平方 加 虛數軸 </a:t>
            </a:r>
            <a:r>
              <a:rPr lang="en-US" altLang="zh-TW" sz="2400" smtClean="0"/>
              <a:t>I</a:t>
            </a:r>
            <a:r>
              <a:rPr lang="zh-TW" altLang="en-US" sz="2400" smtClean="0"/>
              <a:t> 的</a:t>
            </a:r>
            <a:r>
              <a:rPr lang="en-US" altLang="zh-TW" sz="2400"/>
              <a:t>(u,v)</a:t>
            </a:r>
            <a:r>
              <a:rPr lang="zh-TW" altLang="en-US" sz="2400"/>
              <a:t>的平方</a:t>
            </a:r>
          </a:p>
          <a:p>
            <a:endParaRPr lang="zh-TW" altLang="en-US" sz="2400"/>
          </a:p>
          <a:p>
            <a:pPr marL="0" indent="0">
              <a:buNone/>
            </a:pPr>
            <a:endParaRPr lang="zh-TW" altLang="en-US" sz="240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74676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37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傅立葉頻譜跟相位角</a:t>
            </a:r>
            <a:endParaRPr lang="en-US" altLang="zh-TW" sz="2800" b="1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67544" y="1865164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傅立葉</a:t>
            </a:r>
            <a:r>
              <a:rPr lang="zh-TW" altLang="en-US" sz="2400"/>
              <a:t>頻</a:t>
            </a:r>
            <a:r>
              <a:rPr lang="zh-TW" altLang="en-US" sz="2400" smtClean="0"/>
              <a:t>譜在</a:t>
            </a:r>
            <a:r>
              <a:rPr lang="zh-TW" altLang="en-US" sz="2400"/>
              <a:t>中心的這個點是最</a:t>
            </a:r>
            <a:r>
              <a:rPr lang="zh-TW" altLang="en-US" sz="2400"/>
              <a:t>強</a:t>
            </a:r>
            <a:r>
              <a:rPr lang="zh-TW" altLang="en-US" sz="2400" smtClean="0"/>
              <a:t>的，往</a:t>
            </a:r>
            <a:r>
              <a:rPr lang="zh-TW" altLang="en-US" sz="2400"/>
              <a:t>外</a:t>
            </a:r>
            <a:r>
              <a:rPr lang="zh-TW" altLang="en-US" sz="2400"/>
              <a:t>遞減 </a:t>
            </a:r>
            <a:endParaRPr lang="en-US" altLang="zh-TW" sz="2400" smtClean="0"/>
          </a:p>
          <a:p>
            <a:r>
              <a:rPr lang="zh-TW" altLang="en-US" sz="2400" smtClean="0"/>
              <a:t>一般</a:t>
            </a:r>
            <a:r>
              <a:rPr lang="zh-TW" altLang="en-US" sz="2400"/>
              <a:t>來</a:t>
            </a:r>
            <a:r>
              <a:rPr lang="zh-TW" altLang="en-US" sz="2400" smtClean="0"/>
              <a:t>講在</a:t>
            </a:r>
            <a:r>
              <a:rPr lang="zh-TW" altLang="en-US" sz="2400"/>
              <a:t>把影像做</a:t>
            </a:r>
            <a:r>
              <a:rPr lang="zh-TW" altLang="en-US" sz="2400"/>
              <a:t>傅立葉</a:t>
            </a:r>
            <a:r>
              <a:rPr lang="zh-TW" altLang="en-US" sz="2400" smtClean="0"/>
              <a:t>轉換後都會</a:t>
            </a:r>
            <a:r>
              <a:rPr lang="zh-TW" altLang="en-US" sz="2400"/>
              <a:t>發現</a:t>
            </a:r>
            <a:r>
              <a:rPr lang="zh-TW" altLang="en-US" sz="2400"/>
              <a:t>這個</a:t>
            </a:r>
            <a:r>
              <a:rPr lang="zh-TW" altLang="en-US" sz="2400" smtClean="0"/>
              <a:t>特性</a:t>
            </a:r>
            <a:endParaRPr lang="en-US" altLang="zh-TW" sz="2400" smtClean="0"/>
          </a:p>
          <a:p>
            <a:r>
              <a:rPr lang="zh-TW" altLang="en-US" sz="2400"/>
              <a:t>相位角</a:t>
            </a:r>
            <a:r>
              <a:rPr lang="zh-TW" altLang="en-US" sz="2400"/>
              <a:t>相對</a:t>
            </a:r>
            <a:r>
              <a:rPr lang="zh-TW" altLang="en-US" sz="2400" smtClean="0"/>
              <a:t>於通訊</a:t>
            </a:r>
            <a:r>
              <a:rPr lang="zh-TW" altLang="en-US" sz="2400"/>
              <a:t>，</a:t>
            </a:r>
            <a:r>
              <a:rPr lang="zh-TW" altLang="en-US" sz="2400" smtClean="0"/>
              <a:t>在</a:t>
            </a:r>
            <a:r>
              <a:rPr lang="zh-TW" altLang="en-US" sz="2400"/>
              <a:t>數位影像處理較少使用</a:t>
            </a:r>
          </a:p>
          <a:p>
            <a:endParaRPr lang="zh-TW" altLang="en-US" sz="240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78486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72" y="312112"/>
            <a:ext cx="2111476" cy="147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8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數位影像的傅立葉轉換</a:t>
            </a:r>
            <a:endParaRPr lang="en-US" altLang="zh-TW" sz="2800" b="1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713921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8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數位影像的傅立葉轉換</a:t>
            </a:r>
            <a:endParaRPr lang="en-US" altLang="zh-TW" sz="2800" b="1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傅立葉轉換之後頻率域</a:t>
            </a:r>
            <a:r>
              <a:rPr lang="zh-TW" altLang="en-US" sz="2400"/>
              <a:t>的</a:t>
            </a:r>
            <a:r>
              <a:rPr lang="zh-TW" altLang="en-US" sz="2400" smtClean="0"/>
              <a:t>東西事實上</a:t>
            </a:r>
            <a:r>
              <a:rPr lang="zh-TW" altLang="en-US" sz="2400"/>
              <a:t>對於</a:t>
            </a:r>
            <a:r>
              <a:rPr lang="zh-TW" altLang="en-US" sz="2400" smtClean="0"/>
              <a:t>我們肉眼是</a:t>
            </a:r>
            <a:r>
              <a:rPr lang="zh-TW" altLang="en-US" sz="2400"/>
              <a:t>沒有任何</a:t>
            </a:r>
            <a:r>
              <a:rPr lang="zh-TW" altLang="en-US" sz="2400"/>
              <a:t>的</a:t>
            </a:r>
            <a:r>
              <a:rPr lang="zh-TW" altLang="en-US" sz="2400" smtClean="0"/>
              <a:t>意義</a:t>
            </a:r>
            <a:endParaRPr lang="en-US" altLang="zh-TW" sz="2400" smtClean="0"/>
          </a:p>
          <a:p>
            <a:r>
              <a:rPr lang="zh-TW" altLang="en-US" sz="2400" smtClean="0"/>
              <a:t>傅立葉</a:t>
            </a:r>
            <a:r>
              <a:rPr lang="zh-TW" altLang="en-US" sz="2400"/>
              <a:t>轉換</a:t>
            </a:r>
            <a:r>
              <a:rPr lang="zh-TW" altLang="en-US" sz="2400"/>
              <a:t>只是</a:t>
            </a:r>
            <a:r>
              <a:rPr lang="zh-TW" altLang="en-US" sz="2400" smtClean="0"/>
              <a:t>為了方便處理影像</a:t>
            </a:r>
            <a:endParaRPr lang="zh-TW" altLang="en-US" sz="240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87241"/>
            <a:ext cx="7870817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50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/>
              <a:t>數位影像的傅立葉轉換</a:t>
            </a:r>
            <a:endParaRPr lang="en-US" altLang="zh-TW" sz="2800" b="1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2" y="1844824"/>
            <a:ext cx="6768752" cy="369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50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/>
              <a:t>影像頻率域濾波基礎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空間域裡面做</a:t>
            </a:r>
            <a:r>
              <a:rPr lang="zh-TW" altLang="en-US" sz="2400"/>
              <a:t>迴旋</a:t>
            </a:r>
            <a:r>
              <a:rPr lang="zh-TW" altLang="en-US" sz="2400" smtClean="0"/>
              <a:t>積會浪費很多運算</a:t>
            </a:r>
            <a:r>
              <a:rPr lang="zh-TW" altLang="en-US" sz="2400"/>
              <a:t>的資源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52" y="2780928"/>
            <a:ext cx="70961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50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/>
              <a:t>影像頻率域濾波基礎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48" y="2204864"/>
            <a:ext cx="77343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0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 smtClean="0">
                <a:latin typeface="標楷體" pitchFamily="65" charset="-120"/>
                <a:ea typeface="標楷體" pitchFamily="65" charset="-120"/>
              </a:rPr>
              <a:t>傅立葉重大貢獻</a:t>
            </a:r>
            <a:endParaRPr lang="zh-TW" altLang="en-US" sz="2800" b="1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7940838" cy="247799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55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/>
              <a:t>影像頻率域濾波基礎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84" y="2276872"/>
            <a:ext cx="83058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0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/>
              <a:t>影像頻率域濾波基礎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3247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0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/>
              <a:t>影像頻率域濾波基礎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1269876"/>
            <a:ext cx="4944315" cy="248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005064"/>
            <a:ext cx="4944315" cy="241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0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 smtClean="0">
                <a:latin typeface="標楷體" pitchFamily="65" charset="-120"/>
                <a:ea typeface="標楷體" pitchFamily="65" charset="-120"/>
              </a:rPr>
              <a:t>傅立葉級數</a:t>
            </a:r>
            <a:endParaRPr lang="zh-TW" altLang="en-US" sz="2800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它透過負無限</a:t>
            </a:r>
            <a:r>
              <a:rPr lang="zh-TW" altLang="en-US" sz="2400"/>
              <a:t>多</a:t>
            </a:r>
            <a:r>
              <a:rPr lang="zh-TW" altLang="en-US" sz="2400" smtClean="0"/>
              <a:t>個正弦</a:t>
            </a:r>
            <a:r>
              <a:rPr lang="zh-TW" altLang="en-US" sz="2400"/>
              <a:t>波跟餘弦波的</a:t>
            </a:r>
            <a:r>
              <a:rPr lang="zh-TW" altLang="en-US" sz="2400"/>
              <a:t>加</a:t>
            </a:r>
            <a:r>
              <a:rPr lang="zh-TW" altLang="en-US" sz="2400" smtClean="0"/>
              <a:t>總加上正無限多的正弦</a:t>
            </a:r>
            <a:r>
              <a:rPr lang="zh-TW" altLang="en-US" sz="2400"/>
              <a:t>波跟餘弦波的</a:t>
            </a:r>
            <a:r>
              <a:rPr lang="zh-TW" altLang="en-US" sz="2400"/>
              <a:t>加</a:t>
            </a:r>
            <a:r>
              <a:rPr lang="zh-TW" altLang="en-US" sz="2400" smtClean="0"/>
              <a:t>總來去</a:t>
            </a:r>
            <a:r>
              <a:rPr lang="zh-TW" altLang="en-US" sz="2400"/>
              <a:t>表示一個函數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7355103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27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 smtClean="0">
                <a:latin typeface="標楷體" pitchFamily="65" charset="-120"/>
                <a:ea typeface="標楷體" pitchFamily="65" charset="-120"/>
              </a:rPr>
              <a:t>傅立葉級數</a:t>
            </a:r>
            <a:endParaRPr lang="zh-TW" altLang="en-US" sz="2800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 smtClean="0"/>
              <a:t>當正弦</a:t>
            </a:r>
            <a:r>
              <a:rPr lang="zh-TW" altLang="en-US" sz="2400"/>
              <a:t>波的</a:t>
            </a:r>
            <a:r>
              <a:rPr lang="zh-TW" altLang="en-US" sz="2400"/>
              <a:t>加</a:t>
            </a:r>
            <a:r>
              <a:rPr lang="zh-TW" altLang="en-US" sz="2400" smtClean="0"/>
              <a:t>總越加越多時，這個</a:t>
            </a:r>
            <a:r>
              <a:rPr lang="zh-TW" altLang="en-US" sz="2400"/>
              <a:t>方波就會越來越趨近一個完美</a:t>
            </a:r>
            <a:r>
              <a:rPr lang="zh-TW" altLang="en-US" sz="2400"/>
              <a:t>的</a:t>
            </a:r>
            <a:r>
              <a:rPr lang="zh-TW" altLang="en-US" sz="2400" smtClean="0"/>
              <a:t>狀態。</a:t>
            </a:r>
            <a:endParaRPr lang="zh-TW" altLang="en-US" sz="240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1"/>
            <a:ext cx="7686675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45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 smtClean="0">
                <a:latin typeface="標楷體" pitchFamily="65" charset="-120"/>
                <a:ea typeface="標楷體" pitchFamily="65" charset="-120"/>
              </a:rPr>
              <a:t>傅立葉轉換</a:t>
            </a:r>
            <a:endParaRPr lang="zh-TW" altLang="en-US" sz="2800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週期</a:t>
            </a:r>
            <a:r>
              <a:rPr lang="zh-TW" altLang="en-US" sz="2400" smtClean="0"/>
              <a:t>性</a:t>
            </a:r>
            <a:r>
              <a:rPr lang="en-US" altLang="zh-TW" sz="2400" smtClean="0"/>
              <a:t>T</a:t>
            </a:r>
            <a:r>
              <a:rPr lang="zh-TW" altLang="en-US" sz="2400" smtClean="0"/>
              <a:t>被</a:t>
            </a:r>
            <a:r>
              <a:rPr lang="en-US" altLang="zh-TW" sz="2400"/>
              <a:t>μ</a:t>
            </a:r>
            <a:r>
              <a:rPr lang="zh-TW" altLang="en-US" sz="2400"/>
              <a:t>來表示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846772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9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 smtClean="0">
                <a:latin typeface="標楷體" pitchFamily="65" charset="-120"/>
                <a:ea typeface="標楷體" pitchFamily="65" charset="-120"/>
              </a:rPr>
              <a:t>傅立葉轉換</a:t>
            </a:r>
            <a:endParaRPr lang="zh-TW" altLang="en-US" sz="2800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zh-TW" altLang="en-US" sz="2400"/>
              <a:t>為了要能夠把連續</a:t>
            </a:r>
            <a:r>
              <a:rPr lang="zh-TW" altLang="en-US" sz="2400"/>
              <a:t>的</a:t>
            </a:r>
            <a:r>
              <a:rPr lang="zh-TW" altLang="en-US" sz="2400" smtClean="0"/>
              <a:t>資料轉</a:t>
            </a:r>
            <a:r>
              <a:rPr lang="zh-TW" altLang="en-US" sz="2400"/>
              <a:t>成</a:t>
            </a:r>
            <a:r>
              <a:rPr lang="zh-TW" altLang="en-US" sz="2400" smtClean="0"/>
              <a:t>離散</a:t>
            </a:r>
            <a:endParaRPr lang="en-US" altLang="zh-TW" sz="2400" smtClean="0"/>
          </a:p>
          <a:p>
            <a:r>
              <a:rPr lang="zh-TW" altLang="en-US" sz="2400" smtClean="0"/>
              <a:t>把</a:t>
            </a:r>
            <a:r>
              <a:rPr lang="zh-TW" altLang="en-US" sz="2400"/>
              <a:t>傅立葉</a:t>
            </a:r>
            <a:r>
              <a:rPr lang="zh-TW" altLang="en-US" sz="2400" smtClean="0"/>
              <a:t>轉換透過</a:t>
            </a:r>
            <a:r>
              <a:rPr lang="zh-TW" altLang="en-US" sz="2400"/>
              <a:t>離散</a:t>
            </a:r>
            <a:r>
              <a:rPr lang="zh-TW" altLang="en-US" sz="2400"/>
              <a:t>的</a:t>
            </a:r>
            <a:r>
              <a:rPr lang="zh-TW" altLang="en-US" sz="2400" smtClean="0"/>
              <a:t>概念把</a:t>
            </a:r>
            <a:r>
              <a:rPr lang="zh-TW" altLang="en-US" sz="2400"/>
              <a:t>它轉成一個離散式的傅立葉轉換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6" y="3188960"/>
            <a:ext cx="78295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40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 smtClean="0">
                <a:latin typeface="標楷體" pitchFamily="65" charset="-120"/>
                <a:ea typeface="標楷體" pitchFamily="65" charset="-120"/>
              </a:rPr>
              <a:t>離散傅立葉轉換</a:t>
            </a:r>
            <a:endParaRPr lang="zh-TW" altLang="en-US" sz="2800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/>
          </a:bodyPr>
          <a:lstStyle/>
          <a:p>
            <a:r>
              <a:rPr lang="zh-TW" altLang="en-US" sz="2400" smtClean="0"/>
              <a:t>事實上相當於是把</a:t>
            </a:r>
            <a:r>
              <a:rPr lang="zh-TW" altLang="en-US" sz="2400"/>
              <a:t>一個連續的信號</a:t>
            </a:r>
            <a:r>
              <a:rPr lang="zh-TW" altLang="en-US" sz="2400"/>
              <a:t>改成</a:t>
            </a:r>
            <a:r>
              <a:rPr lang="zh-TW" altLang="en-US" sz="2400" smtClean="0"/>
              <a:t>一個等區間離散點</a:t>
            </a:r>
            <a:endParaRPr lang="zh-TW" altLang="en-US" sz="240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99" y="2636912"/>
            <a:ext cx="715327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58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563072" cy="850106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2800" b="1" smtClean="0">
                <a:latin typeface="標楷體" pitchFamily="65" charset="-120"/>
                <a:ea typeface="標楷體" pitchFamily="65" charset="-120"/>
              </a:rPr>
              <a:t>離散傅立葉轉換</a:t>
            </a:r>
            <a:endParaRPr lang="zh-TW" altLang="en-US" sz="2800" b="1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>
            <a:normAutofit/>
          </a:bodyPr>
          <a:lstStyle/>
          <a:p>
            <a:r>
              <a:rPr lang="en-US" altLang="zh-TW" sz="2400" smtClean="0"/>
              <a:t>fn</a:t>
            </a:r>
            <a:r>
              <a:rPr lang="zh-TW" altLang="en-US" sz="2400" smtClean="0"/>
              <a:t> 是透過 </a:t>
            </a:r>
            <a:r>
              <a:rPr lang="en-US" altLang="zh-TW" sz="2400" smtClean="0"/>
              <a:t>f(t)</a:t>
            </a:r>
            <a:r>
              <a:rPr lang="zh-TW" altLang="en-US" sz="2400" smtClean="0"/>
              <a:t> 做</a:t>
            </a:r>
            <a:r>
              <a:rPr lang="zh-TW" altLang="en-US" sz="2400"/>
              <a:t>等間隔的</a:t>
            </a:r>
            <a:r>
              <a:rPr lang="zh-TW" altLang="en-US" sz="2400"/>
              <a:t>取樣</a:t>
            </a:r>
            <a:r>
              <a:rPr lang="zh-TW" altLang="en-US" sz="2400" smtClean="0"/>
              <a:t>之後把</a:t>
            </a:r>
            <a:r>
              <a:rPr lang="zh-TW" altLang="en-US" sz="2400"/>
              <a:t>它變成一個離散</a:t>
            </a:r>
            <a:r>
              <a:rPr lang="zh-TW" altLang="en-US" sz="2400"/>
              <a:t>的</a:t>
            </a:r>
            <a:r>
              <a:rPr lang="zh-TW" altLang="en-US" sz="2400" smtClean="0"/>
              <a:t>信號</a:t>
            </a:r>
            <a:r>
              <a:rPr lang="zh-TW" altLang="en-US" sz="2400"/>
              <a:t>，</a:t>
            </a:r>
            <a:r>
              <a:rPr lang="zh-TW" altLang="en-US" sz="2400" smtClean="0"/>
              <a:t>才</a:t>
            </a:r>
            <a:r>
              <a:rPr lang="zh-TW" altLang="en-US" sz="2400"/>
              <a:t>有</a:t>
            </a:r>
            <a:r>
              <a:rPr lang="zh-TW" altLang="en-US" sz="2400" smtClean="0"/>
              <a:t>辦法</a:t>
            </a:r>
            <a:r>
              <a:rPr lang="zh-TW" altLang="en-US" sz="2400"/>
              <a:t>做</a:t>
            </a:r>
            <a:r>
              <a:rPr lang="zh-TW" altLang="en-US" sz="2400" smtClean="0"/>
              <a:t>離散</a:t>
            </a:r>
            <a:r>
              <a:rPr lang="zh-TW" altLang="en-US" sz="2400"/>
              <a:t>的傅立葉轉換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74580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12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2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658</Words>
  <Application>Microsoft Office PowerPoint</Application>
  <PresentationFormat>如螢幕大小 (4:3)</PresentationFormat>
  <Paragraphs>91</Paragraphs>
  <Slides>32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HISLAB_112碩0_讀書會 單元四 頻率上的濾波 4-1~4-8</vt:lpstr>
      <vt:lpstr>學習目標與大綱</vt:lpstr>
      <vt:lpstr>傅立葉重大貢獻</vt:lpstr>
      <vt:lpstr>傅立葉級數</vt:lpstr>
      <vt:lpstr>傅立葉級數</vt:lpstr>
      <vt:lpstr>傅立葉轉換</vt:lpstr>
      <vt:lpstr>傅立葉轉換</vt:lpstr>
      <vt:lpstr>離散傅立葉轉換</vt:lpstr>
      <vt:lpstr>離散傅立葉轉換</vt:lpstr>
      <vt:lpstr>離散傅立葉轉換</vt:lpstr>
      <vt:lpstr>迴旋積(卷積)</vt:lpstr>
      <vt:lpstr>迴旋積(卷積)</vt:lpstr>
      <vt:lpstr>PowerPoint 簡報</vt:lpstr>
      <vt:lpstr>PowerPoint 簡報</vt:lpstr>
      <vt:lpstr>二維傅立葉轉換性質</vt:lpstr>
      <vt:lpstr>二維傅立葉轉換性質</vt:lpstr>
      <vt:lpstr>二維傅立葉轉換性質</vt:lpstr>
      <vt:lpstr>二維傅立葉轉換性質</vt:lpstr>
      <vt:lpstr>二維傅立葉轉換性質</vt:lpstr>
      <vt:lpstr>二維傅立葉轉換性質</vt:lpstr>
      <vt:lpstr>二維傅立葉轉換性質</vt:lpstr>
      <vt:lpstr>二維傅立葉轉換性質</vt:lpstr>
      <vt:lpstr>傅立葉頻譜跟相位角</vt:lpstr>
      <vt:lpstr>傅立葉頻譜跟相位角</vt:lpstr>
      <vt:lpstr>數位影像的傅立葉轉換</vt:lpstr>
      <vt:lpstr>數位影像的傅立葉轉換</vt:lpstr>
      <vt:lpstr>數位影像的傅立葉轉換</vt:lpstr>
      <vt:lpstr>影像頻率域濾波基礎</vt:lpstr>
      <vt:lpstr>影像頻率域濾波基礎</vt:lpstr>
      <vt:lpstr>影像頻率域濾波基礎</vt:lpstr>
      <vt:lpstr>影像頻率域濾波基礎</vt:lpstr>
      <vt:lpstr>影像頻率域濾波基礎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為什麼不能用nuscenes格式訓練</dc:title>
  <dc:creator>user</dc:creator>
  <cp:lastModifiedBy>user</cp:lastModifiedBy>
  <cp:revision>28</cp:revision>
  <dcterms:created xsi:type="dcterms:W3CDTF">2023-03-19T15:27:07Z</dcterms:created>
  <dcterms:modified xsi:type="dcterms:W3CDTF">2023-05-20T15:43:45Z</dcterms:modified>
</cp:coreProperties>
</file>